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5" r:id="rId5"/>
    <p:sldId id="260" r:id="rId6"/>
    <p:sldId id="257" r:id="rId7"/>
    <p:sldId id="258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4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9A9D4-CF27-4546-87FC-F10AC8AF52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C5D50-8EB7-4EEE-A2BA-8C8A00A74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D5378-AB98-4C7A-A36F-2524E089C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B483-636E-455B-A55C-1D02C7476616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F8F85-B094-4C37-B113-356B9760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A633B-98F8-47D9-9D26-D3022935B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22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B56B9-02D6-470F-A71E-BCB8ABF77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4003C2-DFA5-4854-ABD3-9A1DF3B66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9FAB7-8BAB-43CE-A920-9F51F1158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B483-636E-455B-A55C-1D02C7476616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DFCAE-EBA3-4887-A4DD-FA1C557EC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B1861-8EC3-438B-879D-724FFF70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7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7BBEF0-3961-45AE-BF72-1B2AAC14A6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688009-14F7-4818-BE3E-2A47070EF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B9CEE-80DA-4B53-99C0-3B3C4C96B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B483-636E-455B-A55C-1D02C7476616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E1547-C7E9-47BD-894A-E91ACBDAA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B124F-3E10-4189-BE38-5603EFADB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5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E53DB-0E47-43A4-A70E-9D317050B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FA4DE-B6CF-4822-B40E-8A330A4E6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6727C-4C12-4A9A-84EB-4AB794298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B483-636E-455B-A55C-1D02C7476616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2A9C9-1E3B-430B-9C40-C060DA834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FD793-BD8C-4950-9A88-1D2962BF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0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31261-E141-4CE3-B209-A7520E3DD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84EAC-B1CF-483D-AC6F-ACBCAD117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ED244-C820-413A-931F-180BBFCA9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B483-636E-455B-A55C-1D02C7476616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8B4C7-7645-401F-A5BE-0E886A057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A748C-C2D8-4479-8BC9-9F1905D56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7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EF0DF-BC91-46DE-8F2F-85BB7A798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7EFF6-41E1-429C-A93B-A8B2C6284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C87FD-9F54-4157-93CB-53B3CDDF5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F4976B-F43A-42C6-A2A7-639A03E2B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B483-636E-455B-A55C-1D02C7476616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793E2-8013-4F2B-8739-CA4B50A6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90D34E-EAC7-4396-8980-97F4625B2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0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68CF7-9BF8-429A-8D01-B8FE3D398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15982-E327-4798-9C63-5C4CBBFE4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D6F6A-6AEB-4560-B994-6061DE230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A4691-E6AF-4FF6-A74B-42EE6FA272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436DB0-5819-416F-982D-3EE24A02F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974A13-015E-43E2-BE00-FE572D86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B483-636E-455B-A55C-1D02C7476616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0A0AB9-75AF-4BB1-8EF1-0AB118EF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712051-9D60-4155-A742-EAD26D0B3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4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B8362-815C-46A2-9BB5-0FE73DD82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41E446-AF58-4A3B-A2FE-E6D907FD7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B483-636E-455B-A55C-1D02C7476616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1DA136-51A2-4107-AA65-EA4A62B31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CE3FD-E7A7-4BB5-BE3F-CE949BD07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5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9A7479-D93D-4006-8B83-769849AC8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B483-636E-455B-A55C-1D02C7476616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0DA8FB-5C4C-4B76-ADC1-25CD89681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756F2-E4DC-47A7-9BB7-CF9FEF485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71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4F857-30F8-4E20-B794-BB03BD56F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E9D53-3537-4715-B0F1-D3449923B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1CB0D-1951-42BD-B038-5A7B61550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E602F-F0BA-4BEC-844F-67893045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B483-636E-455B-A55C-1D02C7476616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399D9-1418-4C38-8386-88FD23C97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01136-CEC0-44B6-9C79-614B7CB62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0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FF91C-419C-4AFF-9D1D-8C6825CD6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A57219-DB1B-4E94-801C-3F0C41EB21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E02B24-1041-439B-9A59-10120FD2A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F2D65-34E2-4F82-8F4A-C6B94A69E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B483-636E-455B-A55C-1D02C7476616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C2E17B-B543-45AA-89B6-59617878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AE360-8C70-4DF9-9B50-BFD7E720D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6ED46-F1BC-47D9-BD08-E1E60DA3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4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964E90-06C0-41E5-BD8D-DCDAE5F6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B4212-3CFE-473F-B6A1-E33A0A2DA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C05B9-118E-4704-9E27-60A9EEBC27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7B483-636E-455B-A55C-1D02C7476616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47634-84CB-4258-85D1-E39561264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866ED-D95B-403A-B048-D57753413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6ED46-F1BC-47D9-BD08-E1E60DA38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5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95531-7A0D-400D-9319-3DEF547347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attack on </a:t>
            </a:r>
            <a:r>
              <a:rPr lang="en-US" dirty="0" err="1"/>
              <a:t>LEDAcrypt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C6B0E7-2D41-450C-9F77-9CAF3C9146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Daniel Apon</a:t>
            </a:r>
            <a:r>
              <a:rPr lang="en-US" baseline="30000" dirty="0"/>
              <a:t>1</a:t>
            </a:r>
            <a:r>
              <a:rPr lang="en-US" dirty="0"/>
              <a:t>, Corbin McNeill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b="1" i="1" dirty="0"/>
              <a:t>Ray Perlner</a:t>
            </a:r>
            <a:r>
              <a:rPr lang="en-US" baseline="30000" dirty="0"/>
              <a:t>1</a:t>
            </a:r>
            <a:r>
              <a:rPr lang="en-US" dirty="0"/>
              <a:t>, Angela Robinson</a:t>
            </a:r>
            <a:r>
              <a:rPr lang="en-US" baseline="30000" dirty="0"/>
              <a:t>1</a:t>
            </a:r>
          </a:p>
          <a:p>
            <a:r>
              <a:rPr lang="en-US" baseline="30000" dirty="0"/>
              <a:t>1: NIST</a:t>
            </a:r>
          </a:p>
          <a:p>
            <a:r>
              <a:rPr lang="en-US" baseline="30000" dirty="0"/>
              <a:t>2: UMD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716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0F8A181-3BDB-43BF-9175-05EB359E78F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Example: Weakest keys, Category 5,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0F8A181-3BDB-43BF-9175-05EB359E78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25FD6B-526C-496E-9533-43ED5EBEE5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=36877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+…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begChr m:val="⌊"/>
                            <m:endChr m:val="⌋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Probability that each nonzero bit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is contained in support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as appropriate is ~1/4.</a:t>
                </a:r>
              </a:p>
              <a:p>
                <a:r>
                  <a:rPr lang="en-US" dirty="0"/>
                  <a:t>The total number of nonzero bits in these polynomials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∙2+7∙2+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∙2=48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 we might guess that a single iteration of ISD with this information set would recover 1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96</m:t>
                        </m:r>
                      </m:sup>
                    </m:sSup>
                  </m:oMath>
                </a14:m>
                <a:r>
                  <a:rPr lang="en-US" dirty="0"/>
                  <a:t> private keys</a:t>
                </a:r>
              </a:p>
              <a:p>
                <a:r>
                  <a:rPr lang="en-US" dirty="0"/>
                  <a:t>But wait, there’s more!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25FD6B-526C-496E-9533-43ED5EBEE5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3577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9F62-BD4B-4F04-B70E-4E339587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keys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043D3D-6D03-41B4-B2CD-225E833DEB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Many choices for the private key components,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will produce the same public key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In particular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1"/>
                    </a:solidFill>
                  </a:rPr>
                  <a:t>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𝜸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sup>
                      </m:sSup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𝜸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𝜸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𝜸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1"/>
                    </a:solidFill>
                  </a:rPr>
                  <a:t>Are valid private keys with the same public key for any integers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!</a:t>
                </a:r>
              </a:p>
              <a:p>
                <a:pPr lvl="1"/>
                <a:r>
                  <a:rPr lang="en-US" dirty="0"/>
                  <a:t>If any equivalent private key has support within support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that key can be recovered</a:t>
                </a:r>
              </a:p>
              <a:p>
                <a:pPr lvl="1"/>
                <a:r>
                  <a:rPr lang="en-US" dirty="0"/>
                  <a:t>Doesn’t help as much as you might think, since small changes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 don’t usually change whether support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contains support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Nonetheless, this consideration brings number of keys broken by single information set up to about 1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80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But wait, there’s more!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043D3D-6D03-41B4-B2CD-225E833DEB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2801" r="-348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015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6EC91C7-C4F4-4000-8161-C93C267C982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Equivalent choices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6EC91C7-C4F4-4000-8161-C93C267C98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0E7256-31A3-49E2-8E9E-B0D64656A9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We generated our information set by taking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+…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begChr m:val="⌊"/>
                              <m:endChr m:val="⌋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But we’d get the same information set by taking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+…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begChr m:val="⌊"/>
                              <m:endChr m:val="⌋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+…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begChr m:val="⌊"/>
                              <m:endChr m:val="⌋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+…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begChr m:val="⌊"/>
                              <m:endChr m:val="⌋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+…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begChr m:val="⌊"/>
                              <m:endChr m:val="⌋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consideration brings the number of keys broken by a single iteration of ISD up to about 1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76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But wait, there’s more!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0E7256-31A3-49E2-8E9E-B0D64656A9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2661" b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7053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3DEE3-106E-4455-A9FA-08A6744B3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information set decoding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7D15F-64D0-4A21-ADAD-D889235B0D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ISD does not require that we only guess zeroes</a:t>
                </a:r>
              </a:p>
              <a:p>
                <a:pPr lvl="1"/>
                <a:r>
                  <a:rPr lang="en-US" dirty="0"/>
                  <a:t>In fact it requires that we don’t</a:t>
                </a:r>
              </a:p>
              <a:p>
                <a:pPr lvl="1"/>
                <a:r>
                  <a:rPr lang="en-US" dirty="0"/>
                  <a:t>Advanced information set decoding algorithms e.g. </a:t>
                </a:r>
                <a:r>
                  <a:rPr lang="en-US" dirty="0" err="1"/>
                  <a:t>Stern,MMT,BJMM,MO</a:t>
                </a:r>
                <a:r>
                  <a:rPr lang="en-US" dirty="0"/>
                  <a:t> can tolerate up to about 6 nonzero bits in the information set without increasing the cost of an iteration.</a:t>
                </a:r>
              </a:p>
              <a:p>
                <a:endParaRPr lang="en-US" dirty="0"/>
              </a:p>
              <a:p>
                <a:r>
                  <a:rPr lang="en-US" dirty="0"/>
                  <a:t>Can be modeled by letting the support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be contained in higher weight polynomials like: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+…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d>
                            <m:dPr>
                              <m:begChr m:val="⌊"/>
                              <m:endChr m:val="⌋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If so, we expect nonzero bits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to be distributed like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Within support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7D15F-64D0-4A21-ADAD-D889235B0D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2801" r="-986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A2FCF5A-2769-49FC-8E52-914B37C1948E}"/>
              </a:ext>
            </a:extLst>
          </p:cNvPr>
          <p:cNvSpPr/>
          <p:nvPr/>
        </p:nvSpPr>
        <p:spPr>
          <a:xfrm>
            <a:off x="1534160" y="4814094"/>
            <a:ext cx="8493760" cy="4775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09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BFD4E-AD81-475D-AA93-A6D6735BF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information set decoding cont.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312001-FA82-45FA-886D-D5107AA9E8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expect nonzero bits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to be distributed like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Within support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 long as no more than 6 nonzero bits are outside the middle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bits of the support, we can recover the key.</a:t>
                </a:r>
              </a:p>
              <a:p>
                <a:r>
                  <a:rPr lang="en-US" dirty="0"/>
                  <a:t>This consideration brings the number of keys broken by a single iteration of ISD up to about </a:t>
                </a:r>
                <a:r>
                  <a:rPr lang="en-US" dirty="0">
                    <a:solidFill>
                      <a:srgbClr val="FF0000"/>
                    </a:solidFill>
                  </a:rPr>
                  <a:t>1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312001-FA82-45FA-886D-D5107AA9E8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50B5C55-AA18-495C-8CBE-6D0CCD5C084B}"/>
              </a:ext>
            </a:extLst>
          </p:cNvPr>
          <p:cNvSpPr/>
          <p:nvPr/>
        </p:nvSpPr>
        <p:spPr>
          <a:xfrm>
            <a:off x="1524000" y="2538254"/>
            <a:ext cx="8493760" cy="4775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08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53CAB-AD16-4821-A737-31748961D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equally good (and independent) information sets?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E2A31C-45A0-4B27-92DE-E2A719E71D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Our information set is defined by the support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We can graph the support we’ve been using as: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Two things we can change: </a:t>
                </a:r>
              </a:p>
              <a:p>
                <a:pPr lvl="1"/>
                <a:r>
                  <a:rPr lang="en-US" dirty="0"/>
                  <a:t>The relative offset of the two blocks</a:t>
                </a:r>
              </a:p>
              <a:p>
                <a:pPr lvl="1"/>
                <a:r>
                  <a:rPr lang="en-US" dirty="0"/>
                  <a:t>The ring representation in which nonzero coefficients are consecutive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E2A31C-45A0-4B27-92DE-E2A719E71D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D8919D-86DF-4BE1-8323-BFEE93E0E2DA}"/>
              </a:ext>
            </a:extLst>
          </p:cNvPr>
          <p:cNvCxnSpPr/>
          <p:nvPr/>
        </p:nvCxnSpPr>
        <p:spPr>
          <a:xfrm>
            <a:off x="1026160" y="3042920"/>
            <a:ext cx="0" cy="426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3765BE-52C0-4210-8CAE-74CBCF502ECB}"/>
              </a:ext>
            </a:extLst>
          </p:cNvPr>
          <p:cNvCxnSpPr/>
          <p:nvPr/>
        </p:nvCxnSpPr>
        <p:spPr>
          <a:xfrm>
            <a:off x="1026160" y="3469640"/>
            <a:ext cx="10139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F2D20E-EE2C-41FD-883E-6A90564F0170}"/>
              </a:ext>
            </a:extLst>
          </p:cNvPr>
          <p:cNvCxnSpPr/>
          <p:nvPr/>
        </p:nvCxnSpPr>
        <p:spPr>
          <a:xfrm>
            <a:off x="11165840" y="3042920"/>
            <a:ext cx="0" cy="426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8E6C5B-7DF5-47B6-B62E-ABEBD6548160}"/>
              </a:ext>
            </a:extLst>
          </p:cNvPr>
          <p:cNvCxnSpPr/>
          <p:nvPr/>
        </p:nvCxnSpPr>
        <p:spPr>
          <a:xfrm>
            <a:off x="6004560" y="3042920"/>
            <a:ext cx="0" cy="426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7AB01-7376-42AF-8FAC-1CDBD2A35A73}"/>
              </a:ext>
            </a:extLst>
          </p:cNvPr>
          <p:cNvSpPr/>
          <p:nvPr/>
        </p:nvSpPr>
        <p:spPr>
          <a:xfrm>
            <a:off x="1026159" y="3210560"/>
            <a:ext cx="2468880" cy="259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95A4AD-7EFF-4ACA-ABF5-006806960325}"/>
              </a:ext>
            </a:extLst>
          </p:cNvPr>
          <p:cNvSpPr/>
          <p:nvPr/>
        </p:nvSpPr>
        <p:spPr>
          <a:xfrm>
            <a:off x="6004560" y="3210560"/>
            <a:ext cx="2468880" cy="259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B43FAC-8F73-4987-9242-AAAB138289E9}"/>
                  </a:ext>
                </a:extLst>
              </p:cNvPr>
              <p:cNvSpPr txBox="1"/>
              <p:nvPr/>
            </p:nvSpPr>
            <p:spPr>
              <a:xfrm>
                <a:off x="3235961" y="2778762"/>
                <a:ext cx="5181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B43FAC-8F73-4987-9242-AAAB13828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961" y="2778762"/>
                <a:ext cx="51815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6459C7D-A934-4B1C-8439-453299B328B6}"/>
                  </a:ext>
                </a:extLst>
              </p:cNvPr>
              <p:cNvSpPr txBox="1"/>
              <p:nvPr/>
            </p:nvSpPr>
            <p:spPr>
              <a:xfrm>
                <a:off x="8176266" y="2757408"/>
                <a:ext cx="5181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6459C7D-A934-4B1C-8439-453299B32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266" y="2757408"/>
                <a:ext cx="51815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7109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53CAB-AD16-4821-A737-31748961D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offset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E2A31C-45A0-4B27-92DE-E2A719E71D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Results in an L’ that looks like: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Note that shifting both blocks the same amount just gives an equivalent key.</a:t>
                </a:r>
              </a:p>
              <a:p>
                <a:r>
                  <a:rPr lang="en-US" dirty="0"/>
                  <a:t>Shifting by a small amount doesn’t change much</a:t>
                </a:r>
              </a:p>
              <a:p>
                <a:r>
                  <a:rPr lang="en-US" dirty="0"/>
                  <a:t>We estimate there are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dirty="0"/>
                  <a:t> independent choices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E2A31C-45A0-4B27-92DE-E2A719E71D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D8919D-86DF-4BE1-8323-BFEE93E0E2DA}"/>
              </a:ext>
            </a:extLst>
          </p:cNvPr>
          <p:cNvCxnSpPr/>
          <p:nvPr/>
        </p:nvCxnSpPr>
        <p:spPr>
          <a:xfrm>
            <a:off x="1026160" y="3042920"/>
            <a:ext cx="0" cy="426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3765BE-52C0-4210-8CAE-74CBCF502ECB}"/>
              </a:ext>
            </a:extLst>
          </p:cNvPr>
          <p:cNvCxnSpPr/>
          <p:nvPr/>
        </p:nvCxnSpPr>
        <p:spPr>
          <a:xfrm>
            <a:off x="1026160" y="3469640"/>
            <a:ext cx="10139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F2D20E-EE2C-41FD-883E-6A90564F0170}"/>
              </a:ext>
            </a:extLst>
          </p:cNvPr>
          <p:cNvCxnSpPr/>
          <p:nvPr/>
        </p:nvCxnSpPr>
        <p:spPr>
          <a:xfrm>
            <a:off x="11165840" y="3042920"/>
            <a:ext cx="0" cy="426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8E6C5B-7DF5-47B6-B62E-ABEBD6548160}"/>
              </a:ext>
            </a:extLst>
          </p:cNvPr>
          <p:cNvCxnSpPr/>
          <p:nvPr/>
        </p:nvCxnSpPr>
        <p:spPr>
          <a:xfrm>
            <a:off x="6004560" y="3042920"/>
            <a:ext cx="0" cy="426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7AB01-7376-42AF-8FAC-1CDBD2A35A73}"/>
              </a:ext>
            </a:extLst>
          </p:cNvPr>
          <p:cNvSpPr/>
          <p:nvPr/>
        </p:nvSpPr>
        <p:spPr>
          <a:xfrm>
            <a:off x="1026159" y="3210560"/>
            <a:ext cx="2468880" cy="259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95A4AD-7EFF-4ACA-ABF5-006806960325}"/>
              </a:ext>
            </a:extLst>
          </p:cNvPr>
          <p:cNvSpPr/>
          <p:nvPr/>
        </p:nvSpPr>
        <p:spPr>
          <a:xfrm>
            <a:off x="7020564" y="3210560"/>
            <a:ext cx="2468880" cy="259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B43FAC-8F73-4987-9242-AAAB138289E9}"/>
                  </a:ext>
                </a:extLst>
              </p:cNvPr>
              <p:cNvSpPr txBox="1"/>
              <p:nvPr/>
            </p:nvSpPr>
            <p:spPr>
              <a:xfrm>
                <a:off x="3235961" y="2778762"/>
                <a:ext cx="5181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B43FAC-8F73-4987-9242-AAAB13828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961" y="2778762"/>
                <a:ext cx="51815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6459C7D-A934-4B1C-8439-453299B328B6}"/>
                  </a:ext>
                </a:extLst>
              </p:cNvPr>
              <p:cNvSpPr txBox="1"/>
              <p:nvPr/>
            </p:nvSpPr>
            <p:spPr>
              <a:xfrm>
                <a:off x="8176266" y="2757408"/>
                <a:ext cx="5181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6459C7D-A934-4B1C-8439-453299B32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266" y="2757408"/>
                <a:ext cx="51815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664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665C9-6EE9-48E9-AC9B-D645B3BF2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representations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21AA40-6B7D-4DE9-9EF6-96293B6953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There is a large family of Hamming weight preserving ring isomorphisms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dirty="0"/>
                  <a:t> given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We can try polynomials which have consecutive nonzero coefficients in the image under one of these isomorphisms, and everything still works</a:t>
                </a:r>
              </a:p>
              <a:p>
                <a:r>
                  <a:rPr lang="en-US" dirty="0"/>
                  <a:t>E.g. We can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=1+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+…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begChr m:val="⌊"/>
                            <m:endChr m:val="⌋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endParaRPr lang="en-US" b="0" dirty="0"/>
              </a:p>
              <a:p>
                <a:r>
                  <a:rPr lang="en-US" b="0" dirty="0"/>
                  <a:t>Choices of k between 1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0" dirty="0"/>
                  <a:t> result in mostly independent information sets</a:t>
                </a:r>
              </a:p>
              <a:p>
                <a:pPr lvl="1"/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result in equivalent information sets)</a:t>
                </a:r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21AA40-6B7D-4DE9-9EF6-96293B6953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6815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BDDB3-0CFF-4D48-8A10-EE8EE2FDD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F0E7C9-CF44-4FAA-8EDD-4A7FE22B87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14+8</m:t>
                        </m:r>
                      </m:sup>
                    </m:sSup>
                  </m:oMath>
                </a14:m>
                <a:r>
                  <a:rPr lang="en-US" dirty="0"/>
                  <a:t> independent ways to recover about 1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66</m:t>
                        </m:r>
                      </m:sup>
                    </m:sSup>
                  </m:oMath>
                </a14:m>
                <a:r>
                  <a:rPr lang="en-US" dirty="0"/>
                  <a:t> private keys for the cost of a single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36877 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36877 </m:t>
                    </m:r>
                  </m:oMath>
                </a14:m>
                <a:r>
                  <a:rPr lang="en-US" dirty="0"/>
                  <a:t>matrix inversion </a:t>
                </a:r>
              </a:p>
              <a:p>
                <a:pPr lvl="1"/>
                <a:r>
                  <a:rPr lang="en-US" dirty="0"/>
                  <a:t>Assume they cost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30</m:t>
                        </m:r>
                      </m:sup>
                    </m:sSup>
                  </m:oMath>
                </a14:m>
                <a:r>
                  <a:rPr lang="en-US" dirty="0"/>
                  <a:t> AES operations</a:t>
                </a:r>
              </a:p>
              <a:p>
                <a:r>
                  <a:rPr lang="en-US" dirty="0"/>
                  <a:t>So for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+22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52</m:t>
                        </m:r>
                      </m:sup>
                    </m:sSup>
                  </m:oMath>
                </a14:m>
                <a:r>
                  <a:rPr lang="en-US" dirty="0"/>
                  <a:t> AES operations, we can recover 1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66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44</m:t>
                        </m:r>
                      </m:sup>
                    </m:sSup>
                  </m:oMath>
                </a14:m>
                <a:r>
                  <a:rPr lang="en-US" dirty="0"/>
                  <a:t> keys</a:t>
                </a:r>
              </a:p>
              <a:p>
                <a:r>
                  <a:rPr lang="en-US" dirty="0"/>
                  <a:t>We have more rigorous ways of doing some of these calculations, but they involve really ugly 6-fold summations and the like </a:t>
                </a:r>
                <a:r>
                  <a:rPr lang="en-US" dirty="0">
                    <a:sym typeface="Wingdings" panose="05000000000000000000" pitchFamily="2" charset="2"/>
                  </a:rPr>
                  <a:t></a:t>
                </a:r>
                <a:endParaRPr lang="en-US" dirty="0"/>
              </a:p>
              <a:p>
                <a:pPr lvl="1"/>
                <a:r>
                  <a:rPr lang="en-US" dirty="0"/>
                  <a:t>Seem to give the same answers, at least for this parameter set (we haven’t tried the others yet)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F0E7C9-CF44-4FAA-8EDD-4A7FE22B87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439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3AE3B-4B79-4825-B564-B28CECB6C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 weak keys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AD6CD8-1D6C-452B-B781-31F56AE75F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previous example concerns only the weakest possible keys</a:t>
                </a:r>
              </a:p>
              <a:p>
                <a:r>
                  <a:rPr lang="en-US" dirty="0"/>
                  <a:t>We can use more complicated information set patterns to mount a higher complexity attack on a larger class of weak keys</a:t>
                </a:r>
              </a:p>
              <a:p>
                <a:pPr lvl="1"/>
                <a:r>
                  <a:rPr lang="en-US" dirty="0"/>
                  <a:t>Generally the support of each block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dirty="0"/>
                  <a:t>may be divided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nonconsecutive stretches of consecutive coefficients</a:t>
                </a:r>
              </a:p>
              <a:p>
                <a:pPr lvl="1"/>
                <a:r>
                  <a:rPr lang="en-US" dirty="0"/>
                  <a:t>And the support of each block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may be divided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nonconsecutive stretches of consecutive coefficients</a:t>
                </a:r>
              </a:p>
              <a:p>
                <a:pPr lvl="1"/>
                <a:r>
                  <a:rPr lang="en-US" dirty="0"/>
                  <a:t>We can use one ring representation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and a different ring representation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For attack parameters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=6;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=(5,5)</m:t>
                    </m:r>
                  </m:oMath>
                </a14:m>
                <a:r>
                  <a:rPr lang="en-US" dirty="0"/>
                  <a:t>, we think we can recover nearly all of the keys for </a:t>
                </a:r>
                <a:r>
                  <a:rPr lang="en-US" dirty="0" err="1"/>
                  <a:t>LEDAcrypt</a:t>
                </a:r>
                <a:r>
                  <a:rPr lang="en-US" dirty="0"/>
                  <a:t> (CPA, Category 5,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) for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240</m:t>
                        </m:r>
                      </m:sup>
                    </m:sSup>
                  </m:oMath>
                </a14:m>
                <a:r>
                  <a:rPr lang="en-US" dirty="0"/>
                  <a:t> classical AES operations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AD6CD8-1D6C-452B-B781-31F56AE75F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4268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62B74-C982-4255-A00E-EE886A21D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LEDAcrypt</a:t>
            </a:r>
            <a:r>
              <a:rPr lang="en-US" dirty="0"/>
              <a:t> Overview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14217D-8292-44BD-A389-0733B0B826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Conceptually very similar to QC-MDPC </a:t>
                </a:r>
                <a:r>
                  <a:rPr lang="en-US" dirty="0" err="1"/>
                  <a:t>McEliece</a:t>
                </a:r>
                <a:r>
                  <a:rPr lang="en-US" dirty="0"/>
                  <a:t>/</a:t>
                </a:r>
                <a:r>
                  <a:rPr lang="en-US" dirty="0" err="1"/>
                  <a:t>Neiderreiter</a:t>
                </a:r>
                <a:r>
                  <a:rPr lang="en-US" dirty="0"/>
                  <a:t> (e.g. BIKE-2)</a:t>
                </a:r>
              </a:p>
              <a:p>
                <a:pPr lvl="1"/>
                <a:r>
                  <a:rPr lang="en-US" dirty="0"/>
                  <a:t>Private key is a sparse binary </a:t>
                </a:r>
                <a:r>
                  <a:rPr lang="en-US" dirty="0" err="1"/>
                  <a:t>quasicyclic</a:t>
                </a:r>
                <a:r>
                  <a:rPr lang="en-US" dirty="0"/>
                  <a:t> parity check matrix: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Public key is a systematic form </a:t>
                </a:r>
                <a:r>
                  <a:rPr lang="en-US" dirty="0" err="1"/>
                  <a:t>quasicyclic</a:t>
                </a:r>
                <a:r>
                  <a:rPr lang="en-US" dirty="0"/>
                  <a:t> parity check matrix for the same code: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Cyclic blocks are of 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can be treated as polynomials in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Recovering any row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sufficient to break the scheme</a:t>
                </a:r>
              </a:p>
              <a:p>
                <a:r>
                  <a:rPr lang="en-US" dirty="0"/>
                  <a:t>Major difference: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Private key factors into two sparser matrices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dirty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𝐻𝑄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14217D-8292-44BD-A389-0733B0B826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488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43FC8C2-DF4B-40D0-880C-054F7A51F6F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Considerations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43FC8C2-DF4B-40D0-880C-054F7A51F6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3614AE-210B-48BC-934E-B90DFAD824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Na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ï</a:t>
                </a:r>
                <a:r>
                  <a:rPr lang="en-US" dirty="0"/>
                  <a:t>vely applying the previous approach to cases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requires constraints on the support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polynomials in the private key</a:t>
                </a:r>
              </a:p>
              <a:p>
                <a:r>
                  <a:rPr lang="en-US" dirty="0"/>
                  <a:t>Attack works better when we only try to guess the support of 2 blocks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at a time</a:t>
                </a:r>
              </a:p>
              <a:p>
                <a:r>
                  <a:rPr lang="en-US" dirty="0"/>
                  <a:t>E.g. We can try to find low weight codewords in the row space of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Then we only need to worry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polynomials,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Net effect: 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still makes the attack less effective, but not as much as one might na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ï</a:t>
                </a:r>
                <a:r>
                  <a:rPr lang="en-US" dirty="0"/>
                  <a:t>vely think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3614AE-210B-48BC-934E-B90DFAD824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081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2582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2C905-2332-4C64-82D8-B8CEFA599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Asymptotics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D6E59-4101-48BD-B505-47F1E914E9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MDPC codes, the complexity of key recovery on a key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exponential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Assuming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are similarly sparse, our attack runs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That said, simply enumerating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also runs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Considered in submission but concrete complexity was too high to affect parameters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D6E59-4101-48BD-B505-47F1E914E9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738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6BDD9-E204-4DE4-9EC4-6D216943D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999DC-5301-4E77-A933-6D1B3F6B8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attack shows that </a:t>
            </a:r>
            <a:r>
              <a:rPr lang="en-US" dirty="0" err="1"/>
              <a:t>LEDAcrypt’s</a:t>
            </a:r>
            <a:r>
              <a:rPr lang="en-US" dirty="0"/>
              <a:t> product structure is a security problem not just asymptotically, but concretely</a:t>
            </a:r>
          </a:p>
          <a:p>
            <a:r>
              <a:rPr lang="en-US" dirty="0"/>
              <a:t>From a practical perspective, the weak key attacks are probably most worrying</a:t>
            </a:r>
          </a:p>
          <a:p>
            <a:pPr lvl="1"/>
            <a:r>
              <a:rPr lang="en-US" dirty="0"/>
              <a:t>And they are present in all parameter sets</a:t>
            </a:r>
          </a:p>
          <a:p>
            <a:r>
              <a:rPr lang="en-US" dirty="0"/>
              <a:t>For some parameter sets, our attack is significantly better than standard information set decoding even on non-weak keys</a:t>
            </a:r>
          </a:p>
          <a:p>
            <a:r>
              <a:rPr lang="en-US" dirty="0"/>
              <a:t>More work needs to be done to fully quantify the impact and tradeoffs for this attack</a:t>
            </a:r>
          </a:p>
          <a:p>
            <a:pPr lvl="1"/>
            <a:r>
              <a:rPr lang="en-US" dirty="0"/>
              <a:t>We plan to do this work fairly soon</a:t>
            </a:r>
          </a:p>
        </p:txBody>
      </p:sp>
    </p:spTree>
    <p:extLst>
      <p:ext uri="{BB962C8B-B14F-4D97-AF65-F5344CB8AC3E}">
        <p14:creationId xmlns:p14="http://schemas.microsoft.com/office/powerpoint/2010/main" val="231567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BAACC-9571-4F71-9E47-954DBF49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LEDAcrypt</a:t>
            </a:r>
            <a:r>
              <a:rPr lang="en-US" dirty="0"/>
              <a:t> Parameters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101AC3-422D-42FC-B8EF-0CDA1A464A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: Number of cyclic blocks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: Dimension of cyclic blocks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: row Hamming weight of each block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Row Weights of blocks of Q Arranged like e.g.: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92D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C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: Error correction capacity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(Irrelevant for our attack)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101AC3-422D-42FC-B8EF-0CDA1A464A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739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44880-360E-4E69-9217-E25BCD9C6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LEDAcrypt</a:t>
            </a:r>
            <a:r>
              <a:rPr lang="en-US" dirty="0"/>
              <a:t> parameters (CPA)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68C9C8-AB4F-4A5A-914C-3B9DC08EA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4513" y="1513173"/>
            <a:ext cx="8615361" cy="500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77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84B17-584F-492C-80FA-5D5C5BD37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attacks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A461B0-1D6E-47C7-949B-5AAB7C775E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Weak key attack (All parameter sets)</a:t>
                </a:r>
              </a:p>
              <a:p>
                <a:pPr lvl="1"/>
                <a:r>
                  <a:rPr lang="en-US" dirty="0"/>
                  <a:t>A class of keys produced by </a:t>
                </a:r>
                <a:r>
                  <a:rPr lang="en-US" dirty="0" err="1"/>
                  <a:t>LEDAcrypt’s</a:t>
                </a:r>
                <a:r>
                  <a:rPr lang="en-US" dirty="0"/>
                  <a:t> keygen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, that can be recovered by an attack requiring the equivalent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dirty="0"/>
                  <a:t> AES operations</a:t>
                </a:r>
              </a:p>
              <a:p>
                <a:pPr lvl="1"/>
                <a:r>
                  <a:rPr lang="en-US" dirty="0"/>
                  <a:t>Considered an attack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less than the security parameter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 </a:t>
                </a:r>
              </a:p>
              <a:p>
                <a:pPr lvl="2"/>
                <a:r>
                  <a:rPr lang="en-US" dirty="0"/>
                  <a:t>For category 5 CPA parameters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(most effective relative to claimed security level),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≈45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≈52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For category 1 CPA parameters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(least effective relative to claimed security level), </a:t>
                </a:r>
              </a:p>
              <a:p>
                <a:pPr marL="914400" lvl="2" indent="0">
                  <a:buNone/>
                </a:pPr>
                <a:r>
                  <a:rPr lang="en-US" dirty="0"/>
                  <a:t>we expect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Average case attack (Category 5 parameters,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Can be considered an extension of the weak key attack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&lt;&lt;1</a:t>
                </a:r>
              </a:p>
              <a:p>
                <a:pPr lvl="1"/>
                <a:r>
                  <a:rPr lang="en-US" dirty="0"/>
                  <a:t>E.g. for the CPA parameters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we expect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A461B0-1D6E-47C7-949B-5AAB7C775E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712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DBCCB-CCA5-41AD-8F2B-DD34F12B9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recovery for MDPC codes</a:t>
            </a:r>
            <a:br>
              <a:rPr lang="en-US" dirty="0"/>
            </a:br>
            <a:r>
              <a:rPr lang="en-US" dirty="0"/>
              <a:t>Information Set Decoding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8820D5-E03B-44D8-9857-99A944B09E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Basic idea Guess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bits of low weight row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Note that the rows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are in the row space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Use linear algebra to find the rest</a:t>
                </a:r>
              </a:p>
              <a:p>
                <a:pPr lvl="1"/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bits we guess are called the “</a:t>
                </a:r>
                <a:r>
                  <a:rPr lang="en-US" i="1" dirty="0"/>
                  <a:t>information set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More detailed procedure</a:t>
                </a:r>
              </a:p>
              <a:p>
                <a:pPr lvl="1"/>
                <a:r>
                  <a:rPr lang="en-US" dirty="0"/>
                  <a:t>Permute columns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resulting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 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baseline="-25000" dirty="0"/>
              </a:p>
              <a:p>
                <a:pPr lvl="2"/>
                <a:r>
                  <a:rPr lang="en-US" dirty="0"/>
                  <a:t>Hope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bits of a row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are (1, 0, …, 0).</a:t>
                </a:r>
              </a:p>
              <a:p>
                <a:pPr lvl="2"/>
                <a:r>
                  <a:rPr lang="en-US" dirty="0"/>
                  <a:t>If so, the row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the top row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i="1" dirty="0"/>
              </a:p>
              <a:p>
                <a:pPr lvl="2"/>
                <a:r>
                  <a:rPr lang="en-US" dirty="0"/>
                  <a:t>More advanced ISD algorithms e.g. Stern, Leon, MMT, BJMM, MO… reduce complexity somewhat by trying multiple guesses for the first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bits of a row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𝐿𝑃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Asymptotic complexity 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𝐿𝑃</m:t>
                    </m:r>
                  </m:oMath>
                </a14:m>
                <a:r>
                  <a:rPr lang="en-US" dirty="0"/>
                  <a:t> has row weight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8820D5-E03B-44D8-9857-99A944B09E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5828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3FAF6-7B70-43B9-903E-F4C18B746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LEDAcrypt’s</a:t>
            </a:r>
            <a:r>
              <a:rPr lang="en-US" dirty="0"/>
              <a:t> Product Structure</a:t>
            </a:r>
            <a:br>
              <a:rPr lang="en-US" dirty="0"/>
            </a:br>
            <a:r>
              <a:rPr lang="en-US" dirty="0"/>
              <a:t>Basic Idea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EC79B7-B7B1-4D16-8005-E097B1C80E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Parameters of </a:t>
                </a:r>
                <a:r>
                  <a:rPr lang="en-US" dirty="0" err="1"/>
                  <a:t>LEDAcrypt</a:t>
                </a:r>
                <a:r>
                  <a:rPr lang="en-US" dirty="0"/>
                  <a:t> are set based on treating the code defined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as an MDPC code and running the ISD attack on the previous slide</a:t>
                </a:r>
              </a:p>
              <a:p>
                <a:pPr lvl="1"/>
                <a:r>
                  <a:rPr lang="en-US" dirty="0"/>
                  <a:t>Complexity is essentially the probability of guessing a </a:t>
                </a:r>
                <a:r>
                  <a:rPr lang="en-US" dirty="0">
                    <a:solidFill>
                      <a:srgbClr val="FF0000"/>
                    </a:solidFill>
                  </a:rPr>
                  <a:t>randomly chosen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bits of a row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Idea: Choose the bits to guess </a:t>
                </a:r>
                <a:r>
                  <a:rPr lang="en-US" dirty="0">
                    <a:solidFill>
                      <a:srgbClr val="FF0000"/>
                    </a:solidFill>
                  </a:rPr>
                  <a:t>non-randomly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EC79B7-B7B1-4D16-8005-E097B1C80E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934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22D5F-0FFD-4B25-8C59-F3E38C04E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LEDAcrypt’s</a:t>
            </a:r>
            <a:r>
              <a:rPr lang="en-US" dirty="0"/>
              <a:t> Product Structure</a:t>
            </a:r>
            <a:br>
              <a:rPr lang="en-US" dirty="0"/>
            </a:br>
            <a:r>
              <a:rPr lang="en-US" dirty="0"/>
              <a:t>Choosing the bits to Guess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7EA78C-4A5D-43C1-B0E5-E6B97977AF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Want to 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bits of a row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that are more likely than average to be (almost) entirely zero</a:t>
                </a:r>
              </a:p>
              <a:p>
                <a:r>
                  <a:rPr lang="en-US" dirty="0"/>
                  <a:t>Equivalently: Want (almost) all the nonzero bits of the row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to be in the remaining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bits</a:t>
                </a:r>
              </a:p>
              <a:p>
                <a:r>
                  <a:rPr lang="en-US" dirty="0"/>
                  <a:t>Define those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bits as the support of a module in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given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0,0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−1,0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−1,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If the supports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="1" dirty="0"/>
                  <a:t>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="1" dirty="0"/>
                  <a:t> contain the supports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b="1" dirty="0"/>
                  <a:t>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b="1" dirty="0"/>
                  <a:t> respectively, then all the nonzero bits of the support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b="1" dirty="0"/>
                  <a:t> are contained in the support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b="1" dirty="0"/>
                  <a:t>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7EA78C-4A5D-43C1-B0E5-E6B97977AF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r="-1565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6238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97403-399A-4A5B-894F-D74245FFB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Contiguous nonzero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CE69DA-94B9-477C-8117-51CB3E0551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attack is not very good unless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are chosen carefully</a:t>
                </a:r>
              </a:p>
              <a:p>
                <a:pPr lvl="1"/>
                <a:r>
                  <a:rPr lang="en-US" dirty="0"/>
                  <a:t>We want a significant fraction of the bits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to be zero so we can guess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has the same zero bits</a:t>
                </a:r>
              </a:p>
              <a:p>
                <a:pPr lvl="1"/>
                <a:r>
                  <a:rPr lang="en-US" dirty="0"/>
                  <a:t>But generally a product of two polynomials has quadratically more nonzero coefficients than the starting polynomials, which would make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quite sparse</a:t>
                </a:r>
              </a:p>
              <a:p>
                <a:pPr lvl="1"/>
                <a:r>
                  <a:rPr lang="en-US" dirty="0"/>
                  <a:t>This would make it very unlikely that the supports of H and Q are contained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respectively</a:t>
                </a:r>
              </a:p>
              <a:p>
                <a:r>
                  <a:rPr lang="en-US" dirty="0"/>
                  <a:t>In contrast, if two polynomials are chosen with large numbers of consecutive coefficients, </a:t>
                </a:r>
              </a:p>
              <a:p>
                <a:pPr lvl="1"/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and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the product only has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nonzero coefficients</a:t>
                </a:r>
              </a:p>
              <a:p>
                <a:pPr lvl="1"/>
                <a:r>
                  <a:rPr lang="en-US" dirty="0"/>
                  <a:t>We will use polynomials like this in </a:t>
                </a:r>
                <a:r>
                  <a:rPr lang="en-US"/>
                  <a:t>our attacks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CE69DA-94B9-477C-8117-51CB3E0551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129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7FEDF3E7A8F4A97A830D99D3B29C6" ma:contentTypeVersion="12" ma:contentTypeDescription="Create a new document." ma:contentTypeScope="" ma:versionID="9f5aacd843d812e22d386f32e7c7e64f">
  <xsd:schema xmlns:xsd="http://www.w3.org/2001/XMLSchema" xmlns:xs="http://www.w3.org/2001/XMLSchema" xmlns:p="http://schemas.microsoft.com/office/2006/metadata/properties" xmlns:ns2="ae68404e-1c87-4717-902c-d537b5f6e9ca" xmlns:ns3="bea53ec1-1315-4566-a6b5-3d273db44762" targetNamespace="http://schemas.microsoft.com/office/2006/metadata/properties" ma:root="true" ma:fieldsID="e474de1bb80a25509b77765fdfc6e9f6" ns2:_="" ns3:_="">
    <xsd:import namespace="ae68404e-1c87-4717-902c-d537b5f6e9ca"/>
    <xsd:import namespace="bea53ec1-1315-4566-a6b5-3d273db44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8404e-1c87-4717-902c-d537b5f6e9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6a98a9-4721-402f-9b0e-578e6c4977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53ec1-1315-4566-a6b5-3d273db4476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236dbd5-a568-4060-80e3-7b07cda60566}" ma:internalName="TaxCatchAll" ma:showField="CatchAllData" ma:web="bea53ec1-1315-4566-a6b5-3d273db447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a53ec1-1315-4566-a6b5-3d273db44762" xsi:nil="true"/>
    <lcf76f155ced4ddcb4097134ff3c332f xmlns="ae68404e-1c87-4717-902c-d537b5f6e9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2130EB-3878-4F43-8C75-0419CA682DA4}"/>
</file>

<file path=customXml/itemProps2.xml><?xml version="1.0" encoding="utf-8"?>
<ds:datastoreItem xmlns:ds="http://schemas.openxmlformats.org/officeDocument/2006/customXml" ds:itemID="{D38F7014-B738-4B4C-AD81-A3BD9140A554}"/>
</file>

<file path=customXml/itemProps3.xml><?xml version="1.0" encoding="utf-8"?>
<ds:datastoreItem xmlns:ds="http://schemas.openxmlformats.org/officeDocument/2006/customXml" ds:itemID="{FE2F3986-D00E-4A66-8009-CB767528E5EE}"/>
</file>

<file path=docProps/app.xml><?xml version="1.0" encoding="utf-8"?>
<Properties xmlns="http://schemas.openxmlformats.org/officeDocument/2006/extended-properties" xmlns:vt="http://schemas.openxmlformats.org/officeDocument/2006/docPropsVTypes">
  <TotalTime>2116</TotalTime>
  <Words>2012</Words>
  <Application>Microsoft Office PowerPoint</Application>
  <PresentationFormat>Widescreen</PresentationFormat>
  <Paragraphs>177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Office Theme</vt:lpstr>
      <vt:lpstr>New attack on LEDAcrypt</vt:lpstr>
      <vt:lpstr>LEDAcrypt Overview</vt:lpstr>
      <vt:lpstr>LEDAcrypt Parameters</vt:lpstr>
      <vt:lpstr>LEDAcrypt parameters (CPA)</vt:lpstr>
      <vt:lpstr>Summary of attacks</vt:lpstr>
      <vt:lpstr>Key recovery for MDPC codes Information Set Decoding</vt:lpstr>
      <vt:lpstr>Using LEDAcrypt’s Product Structure Basic Idea</vt:lpstr>
      <vt:lpstr>Using LEDAcrypt’s Product Structure Choosing the bits to Guess</vt:lpstr>
      <vt:lpstr>Contiguous nonzero coefficients</vt:lpstr>
      <vt:lpstr>Example: Weakest keys, Category 5, n_0=2</vt:lpstr>
      <vt:lpstr>Equivalent keys</vt:lpstr>
      <vt:lpstr>Equivalent choices of H^′ and Q′</vt:lpstr>
      <vt:lpstr>Advanced information set decoding</vt:lpstr>
      <vt:lpstr>Advanced information set decoding cont.</vt:lpstr>
      <vt:lpstr>How many equally good (and independent) information sets?</vt:lpstr>
      <vt:lpstr>Changing the offset</vt:lpstr>
      <vt:lpstr>Ring representations</vt:lpstr>
      <vt:lpstr>Putting it all together</vt:lpstr>
      <vt:lpstr>Less weak keys</vt:lpstr>
      <vt:lpstr>Considerations for n_0&gt;2</vt:lpstr>
      <vt:lpstr>Asymptotics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Perlner, Ray A. (Fed)</dc:creator>
  <cp:lastModifiedBy>Perlner, Ray A. (Fed)</cp:lastModifiedBy>
  <cp:revision>52</cp:revision>
  <dcterms:created xsi:type="dcterms:W3CDTF">2019-10-08T18:50:36Z</dcterms:created>
  <dcterms:modified xsi:type="dcterms:W3CDTF">2019-10-11T20:58:01Z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0x010100DC87FEDF3E7A8F4A97A830D99D3B29C6</vt:lpwstr>
  </property>
</Properties>
</file>